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7" r:id="rId2"/>
    <p:sldId id="259" r:id="rId3"/>
    <p:sldId id="263" r:id="rId4"/>
    <p:sldId id="264" r:id="rId5"/>
    <p:sldId id="260" r:id="rId6"/>
    <p:sldId id="261" r:id="rId7"/>
    <p:sldId id="262" r:id="rId8"/>
    <p:sldId id="265" r:id="rId9"/>
    <p:sldId id="266" r:id="rId10"/>
    <p:sldId id="267" r:id="rId11"/>
    <p:sldId id="268" r:id="rId12"/>
    <p:sldId id="272"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7DE7F4-A285-1549-8667-3AAF1C21F78E}" type="datetimeFigureOut">
              <a:rPr lang="en-US" smtClean="0"/>
              <a:t>5/20/2015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FF7DF1-7B8D-954D-BE01-F18F34ACC0DB}" type="slidenum">
              <a:rPr lang="en-US" smtClean="0"/>
              <a:t>‹#›</a:t>
            </a:fld>
            <a:endParaRPr lang="en-US"/>
          </a:p>
        </p:txBody>
      </p:sp>
    </p:spTree>
    <p:extLst>
      <p:ext uri="{BB962C8B-B14F-4D97-AF65-F5344CB8AC3E}">
        <p14:creationId xmlns:p14="http://schemas.microsoft.com/office/powerpoint/2010/main" val="179423569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728701E-CAF4-4159-9B3E-41C86DFFA30D}" type="datetimeFigureOut">
              <a:rPr lang="en-US" smtClean="0"/>
              <a:t>5/20/2015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D728701E-CAF4-4159-9B3E-41C86DFFA30D}" type="datetimeFigureOut">
              <a:rPr lang="en-US" smtClean="0"/>
              <a:t>5/20/2015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D728701E-CAF4-4159-9B3E-41C86DFFA30D}" type="datetimeFigureOut">
              <a:rPr lang="en-US" smtClean="0"/>
              <a:t>5/20/2015</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162F1D00-BD13-4404-86B0-79703945A0A7}" type="slidenum">
              <a:rPr lang="en-US" smtClean="0"/>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728701E-CAF4-4159-9B3E-41C86DFFA30D}" type="datetimeFigureOut">
              <a:rPr lang="en-US" smtClean="0"/>
              <a:t>5/20/2015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F1D00-BD13-4404-86B0-79703945A0A7}" type="slidenum">
              <a:rPr lang="en-US" smtClean="0"/>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162F1D00-BD13-4404-86B0-79703945A0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D728701E-CAF4-4159-9B3E-41C86DFFA30D}" type="datetimeFigureOut">
              <a:rPr lang="en-US" smtClean="0"/>
              <a:t>5/20/2015</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162F1D00-BD13-4404-86B0-79703945A0A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38695" y="5013739"/>
            <a:ext cx="7569200" cy="1700696"/>
          </a:xfrm>
        </p:spPr>
        <p:txBody>
          <a:bodyPr>
            <a:normAutofit/>
          </a:bodyPr>
          <a:lstStyle/>
          <a:p>
            <a:r>
              <a:rPr lang="en-US" u="sng" dirty="0" smtClean="0"/>
              <a:t>Objective: </a:t>
            </a:r>
            <a:r>
              <a:rPr lang="en-US" dirty="0" smtClean="0"/>
              <a:t/>
            </a:r>
            <a:br>
              <a:rPr lang="en-US" dirty="0" smtClean="0"/>
            </a:br>
            <a:r>
              <a:rPr lang="en-US" u="sng" dirty="0" smtClean="0"/>
              <a:t>Lessons 20:</a:t>
            </a:r>
            <a:r>
              <a:rPr lang="en-US" dirty="0" smtClean="0"/>
              <a:t> Classify two-dimensional figures in a hierarchy based on properties.</a:t>
            </a:r>
            <a:endParaRPr lang="en-US" dirty="0"/>
          </a:p>
        </p:txBody>
      </p:sp>
      <p:sp>
        <p:nvSpPr>
          <p:cNvPr id="3" name="Subtitle 2"/>
          <p:cNvSpPr>
            <a:spLocks noGrp="1"/>
          </p:cNvSpPr>
          <p:nvPr>
            <p:ph type="subTitle" idx="1"/>
          </p:nvPr>
        </p:nvSpPr>
        <p:spPr>
          <a:xfrm>
            <a:off x="938695" y="4579729"/>
            <a:ext cx="4038600" cy="748553"/>
          </a:xfrm>
        </p:spPr>
        <p:txBody>
          <a:bodyPr/>
          <a:lstStyle/>
          <a:p>
            <a:r>
              <a:rPr lang="en-US" dirty="0" smtClean="0"/>
              <a:t>By the end of the lesson, you will be able to…</a:t>
            </a:r>
            <a:endParaRPr lang="en-US" dirty="0"/>
          </a:p>
        </p:txBody>
      </p:sp>
      <p:sp>
        <p:nvSpPr>
          <p:cNvPr id="4" name="Footer Placeholder 3"/>
          <p:cNvSpPr>
            <a:spLocks noGrp="1"/>
          </p:cNvSpPr>
          <p:nvPr>
            <p:ph type="ftr" sz="quarter" idx="11"/>
          </p:nvPr>
        </p:nvSpPr>
        <p:spPr>
          <a:xfrm>
            <a:off x="7089913" y="274556"/>
            <a:ext cx="1771778" cy="642053"/>
          </a:xfrm>
        </p:spPr>
        <p:txBody>
          <a:bodyPr/>
          <a:lstStyle/>
          <a:p>
            <a:r>
              <a:rPr lang="en-US" dirty="0" smtClean="0">
                <a:solidFill>
                  <a:schemeClr val="tx1"/>
                </a:solidFill>
              </a:rPr>
              <a:t>5th Grade Module 5</a:t>
            </a:r>
          </a:p>
          <a:p>
            <a:r>
              <a:rPr lang="en-US" dirty="0" smtClean="0">
                <a:solidFill>
                  <a:schemeClr val="tx1"/>
                </a:solidFill>
              </a:rPr>
              <a:t>Lesson 20 </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7975008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a:t>
            </a:r>
            <a:endParaRPr lang="en-US" dirty="0"/>
          </a:p>
        </p:txBody>
      </p:sp>
      <p:sp>
        <p:nvSpPr>
          <p:cNvPr id="3" name="Content Placeholder 2"/>
          <p:cNvSpPr>
            <a:spLocks noGrp="1"/>
          </p:cNvSpPr>
          <p:nvPr>
            <p:ph idx="1"/>
          </p:nvPr>
        </p:nvSpPr>
        <p:spPr>
          <a:xfrm>
            <a:off x="498474" y="1424610"/>
            <a:ext cx="7556313" cy="4701554"/>
          </a:xfrm>
        </p:spPr>
        <p:txBody>
          <a:bodyPr/>
          <a:lstStyle/>
          <a:p>
            <a:r>
              <a:rPr lang="en-US" dirty="0" smtClean="0"/>
              <a:t>What does this look like?</a:t>
            </a:r>
          </a:p>
          <a:p>
            <a:endParaRPr lang="en-US" dirty="0"/>
          </a:p>
          <a:p>
            <a:endParaRPr lang="en-US" dirty="0" smtClean="0"/>
          </a:p>
          <a:p>
            <a:r>
              <a:rPr lang="en-US" dirty="0" smtClean="0"/>
              <a:t>How could I use my tools to confirm that this is a trapezoid?</a:t>
            </a:r>
          </a:p>
          <a:p>
            <a:r>
              <a:rPr lang="en-US" dirty="0" smtClean="0"/>
              <a:t>What properties would I need to confirm in order to classify this shape as a trapezoid?</a:t>
            </a:r>
          </a:p>
          <a:p>
            <a:r>
              <a:rPr lang="en-US" dirty="0" smtClean="0">
                <a:solidFill>
                  <a:srgbClr val="0000FF"/>
                </a:solidFill>
              </a:rPr>
              <a:t>Let’s look at our quadrilateral hierarchy sheet!</a:t>
            </a:r>
          </a:p>
          <a:p>
            <a:pPr lvl="1"/>
            <a:r>
              <a:rPr lang="en-US" dirty="0" smtClean="0">
                <a:solidFill>
                  <a:srgbClr val="0000FF"/>
                </a:solidFill>
              </a:rPr>
              <a:t>Could I place my figure inside the trapezoid? Why or why not?</a:t>
            </a:r>
          </a:p>
          <a:p>
            <a:pPr lvl="1"/>
            <a:r>
              <a:rPr lang="en-US" dirty="0" smtClean="0">
                <a:solidFill>
                  <a:srgbClr val="0000FF"/>
                </a:solidFill>
              </a:rPr>
              <a:t>Could I place it inside the parallelogram? Why or why not?</a:t>
            </a:r>
            <a:endParaRPr lang="en-US" dirty="0">
              <a:solidFill>
                <a:srgbClr val="0000FF"/>
              </a:solidFill>
            </a:endParaRPr>
          </a:p>
        </p:txBody>
      </p:sp>
      <p:sp>
        <p:nvSpPr>
          <p:cNvPr id="4" name="Trapezoid 3"/>
          <p:cNvSpPr/>
          <p:nvPr/>
        </p:nvSpPr>
        <p:spPr>
          <a:xfrm>
            <a:off x="3898348" y="1987826"/>
            <a:ext cx="1689652" cy="850348"/>
          </a:xfrm>
          <a:prstGeom prst="trapezoi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786783" y="2263913"/>
            <a:ext cx="1722782" cy="369332"/>
          </a:xfrm>
          <a:prstGeom prst="rect">
            <a:avLst/>
          </a:prstGeom>
          <a:noFill/>
        </p:spPr>
        <p:txBody>
          <a:bodyPr wrap="square" rtlCol="0">
            <a:spAutoFit/>
          </a:bodyPr>
          <a:lstStyle/>
          <a:p>
            <a:r>
              <a:rPr lang="en-US" dirty="0" smtClean="0"/>
              <a:t>Trapezoid</a:t>
            </a:r>
            <a:endParaRPr lang="en-US" dirty="0"/>
          </a:p>
        </p:txBody>
      </p:sp>
    </p:spTree>
    <p:extLst>
      <p:ext uri="{BB962C8B-B14F-4D97-AF65-F5344CB8AC3E}">
        <p14:creationId xmlns:p14="http://schemas.microsoft.com/office/powerpoint/2010/main" val="307730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a:t>
            </a:r>
            <a:br>
              <a:rPr lang="en-US" dirty="0" smtClean="0"/>
            </a:br>
            <a:r>
              <a:rPr lang="en-US" sz="2800" dirty="0" smtClean="0"/>
              <a:t>Shape sheet and hierarchy diagram</a:t>
            </a:r>
            <a:endParaRPr lang="en-US" sz="2800" dirty="0"/>
          </a:p>
        </p:txBody>
      </p:sp>
      <p:sp>
        <p:nvSpPr>
          <p:cNvPr id="3" name="Content Placeholder 2"/>
          <p:cNvSpPr>
            <a:spLocks noGrp="1"/>
          </p:cNvSpPr>
          <p:nvPr>
            <p:ph idx="1"/>
          </p:nvPr>
        </p:nvSpPr>
        <p:spPr/>
        <p:txBody>
          <a:bodyPr/>
          <a:lstStyle/>
          <a:p>
            <a:r>
              <a:rPr lang="en-US" dirty="0" smtClean="0"/>
              <a:t>Work with your partner to classify the shapes on your sheet.</a:t>
            </a:r>
          </a:p>
          <a:p>
            <a:r>
              <a:rPr lang="en-US" dirty="0" smtClean="0"/>
              <a:t>Use this sentence frame: </a:t>
            </a:r>
          </a:p>
          <a:p>
            <a:pPr lvl="1"/>
            <a:r>
              <a:rPr lang="en-US" i="1" dirty="0" smtClean="0">
                <a:solidFill>
                  <a:srgbClr val="0000FF"/>
                </a:solidFill>
              </a:rPr>
              <a:t>Because a ________ is a ________ it must have ________.</a:t>
            </a:r>
          </a:p>
          <a:p>
            <a:pPr lvl="1"/>
            <a:r>
              <a:rPr lang="en-US" dirty="0" smtClean="0"/>
              <a:t>Example: Because a </a:t>
            </a:r>
            <a:r>
              <a:rPr lang="en-US" u="sng" dirty="0" smtClean="0"/>
              <a:t>rhombus</a:t>
            </a:r>
            <a:r>
              <a:rPr lang="en-US" dirty="0" smtClean="0"/>
              <a:t> is a </a:t>
            </a:r>
            <a:r>
              <a:rPr lang="en-US" u="sng" dirty="0" smtClean="0"/>
              <a:t>trapezoid</a:t>
            </a:r>
            <a:r>
              <a:rPr lang="en-US" dirty="0" smtClean="0"/>
              <a:t> it must have </a:t>
            </a:r>
            <a:r>
              <a:rPr lang="en-US" u="sng" dirty="0" smtClean="0"/>
              <a:t>at least one set of parallel sides.</a:t>
            </a:r>
            <a:endParaRPr lang="en-US" u="sng" dirty="0"/>
          </a:p>
        </p:txBody>
      </p:sp>
    </p:spTree>
    <p:extLst>
      <p:ext uri="{BB962C8B-B14F-4D97-AF65-F5344CB8AC3E}">
        <p14:creationId xmlns:p14="http://schemas.microsoft.com/office/powerpoint/2010/main" val="7297368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Problem Set</a:t>
            </a:r>
            <a:endParaRPr lang="en-US" dirty="0"/>
          </a:p>
        </p:txBody>
      </p:sp>
      <p:sp>
        <p:nvSpPr>
          <p:cNvPr id="3" name="Content Placeholder 2"/>
          <p:cNvSpPr>
            <a:spLocks noGrp="1"/>
          </p:cNvSpPr>
          <p:nvPr>
            <p:ph idx="1"/>
          </p:nvPr>
        </p:nvSpPr>
        <p:spPr/>
        <p:txBody>
          <a:bodyPr/>
          <a:lstStyle/>
          <a:p>
            <a:r>
              <a:rPr lang="en-US" dirty="0" smtClean="0"/>
              <a:t>Put three stars on the top of the problem set page!</a:t>
            </a:r>
          </a:p>
          <a:p>
            <a:r>
              <a:rPr lang="en-US" dirty="0" smtClean="0"/>
              <a:t>This page is important to study for your End of Module test!</a:t>
            </a:r>
            <a:endParaRPr lang="en-US" dirty="0"/>
          </a:p>
        </p:txBody>
      </p:sp>
    </p:spTree>
    <p:extLst>
      <p:ext uri="{BB962C8B-B14F-4D97-AF65-F5344CB8AC3E}">
        <p14:creationId xmlns:p14="http://schemas.microsoft.com/office/powerpoint/2010/main" val="40729583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fontScale="70000" lnSpcReduction="20000"/>
          </a:bodyPr>
          <a:lstStyle/>
          <a:p>
            <a:pPr marL="0" indent="0" algn="ctr">
              <a:buNone/>
            </a:pPr>
            <a:endParaRPr lang="en-US" dirty="0" smtClean="0"/>
          </a:p>
          <a:p>
            <a:pPr marL="0" indent="0" algn="ctr">
              <a:buNone/>
            </a:pPr>
            <a:r>
              <a:rPr lang="en-US" sz="2900" dirty="0" smtClean="0">
                <a:latin typeface="Century Gothic" pitchFamily="34" charset="0"/>
              </a:rPr>
              <a:t>You will have 10 minutes to complete the Problem Set. Do your best to complete as much as you can in the time allotted.</a:t>
            </a:r>
          </a:p>
          <a:p>
            <a:pPr marL="0" indent="0" algn="ctr">
              <a:buNone/>
            </a:pPr>
            <a:r>
              <a:rPr lang="en-US" sz="2900" dirty="0" smtClean="0">
                <a:latin typeface="Century Gothic" pitchFamily="34" charset="0"/>
              </a:rPr>
              <a:t>We will go over all parts of the problem set afterwards.</a:t>
            </a:r>
          </a:p>
          <a:p>
            <a:pPr marL="0" indent="0" algn="ctr">
              <a:buNone/>
            </a:pPr>
            <a:r>
              <a:rPr lang="en-US" sz="2900" dirty="0" smtClean="0">
                <a:latin typeface="Century Gothic" pitchFamily="34" charset="0"/>
              </a:rPr>
              <a:t>-----------------------------------------------------------------</a:t>
            </a:r>
          </a:p>
          <a:p>
            <a:pPr marL="0" indent="0" algn="ctr">
              <a:buNone/>
            </a:pP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20</a:t>
            </a:r>
          </a:p>
          <a:p>
            <a:r>
              <a:rPr lang="en-US" dirty="0" smtClean="0"/>
              <a:t>K. Clauson</a:t>
            </a:r>
            <a:endParaRPr lang="en-US" dirty="0"/>
          </a:p>
        </p:txBody>
      </p:sp>
    </p:spTree>
    <p:extLst>
      <p:ext uri="{BB962C8B-B14F-4D97-AF65-F5344CB8AC3E}">
        <p14:creationId xmlns:p14="http://schemas.microsoft.com/office/powerpoint/2010/main" val="28983605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768601" y="6375169"/>
            <a:ext cx="5540188" cy="365125"/>
          </a:xfrm>
        </p:spPr>
        <p:txBody>
          <a:bodyPr/>
          <a:lstStyle/>
          <a:p>
            <a:r>
              <a:rPr lang="en-US" dirty="0" smtClean="0"/>
              <a:t>5th Grade Module 5- Lesson 20</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372114"/>
            <a:ext cx="8478982"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000" dirty="0" smtClean="0"/>
              <a:t>Take 2 minutes to check your answers with your partner.</a:t>
            </a:r>
          </a:p>
          <a:p>
            <a:pPr marL="285750" indent="-285750">
              <a:buFont typeface="Arial"/>
              <a:buChar char="•"/>
            </a:pPr>
            <a:r>
              <a:rPr lang="en-US" sz="2000" dirty="0" smtClean="0"/>
              <a:t>Let’s share any insights you had while solving these problems.</a:t>
            </a:r>
          </a:p>
          <a:p>
            <a:pPr marL="285750" indent="-285750">
              <a:buFont typeface="Arial"/>
              <a:buChar char="•"/>
            </a:pPr>
            <a:endParaRPr lang="en-US" sz="2000" dirty="0"/>
          </a:p>
          <a:p>
            <a:pPr marL="742950" lvl="1" indent="-285750">
              <a:buFont typeface="Arial"/>
              <a:buChar char="•"/>
            </a:pPr>
            <a:r>
              <a:rPr lang="en-US" sz="2000" dirty="0" smtClean="0"/>
              <a:t>When???</a:t>
            </a:r>
          </a:p>
        </p:txBody>
      </p:sp>
    </p:spTree>
    <p:extLst>
      <p:ext uri="{BB962C8B-B14F-4D97-AF65-F5344CB8AC3E}">
        <p14:creationId xmlns:p14="http://schemas.microsoft.com/office/powerpoint/2010/main" val="11658078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6604" y="6385557"/>
            <a:ext cx="2895600" cy="365125"/>
          </a:xfrm>
        </p:spPr>
        <p:txBody>
          <a:bodyPr/>
          <a:lstStyle/>
          <a:p>
            <a:r>
              <a:rPr lang="en-US" dirty="0" smtClean="0"/>
              <a:t>5th Grade Module 5– Lesson 20</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2899111" y="3531371"/>
            <a:ext cx="2941330" cy="707886"/>
          </a:xfrm>
          <a:prstGeom prst="rect">
            <a:avLst/>
          </a:prstGeom>
          <a:noFill/>
        </p:spPr>
        <p:txBody>
          <a:bodyPr wrap="none" rtlCol="0">
            <a:spAutoFit/>
          </a:bodyPr>
          <a:lstStyle/>
          <a:p>
            <a:r>
              <a:rPr lang="en-US" sz="4000" b="1" dirty="0" smtClean="0"/>
              <a:t>LESSON 20</a:t>
            </a:r>
            <a:endParaRPr lang="en-US" sz="4000" b="1" dirty="0"/>
          </a:p>
        </p:txBody>
      </p:sp>
    </p:spTree>
    <p:extLst>
      <p:ext uri="{BB962C8B-B14F-4D97-AF65-F5344CB8AC3E}">
        <p14:creationId xmlns:p14="http://schemas.microsoft.com/office/powerpoint/2010/main" val="149644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636254"/>
          </a:xfrm>
        </p:spPr>
        <p:txBody>
          <a:bodyPr/>
          <a:lstStyle/>
          <a:p>
            <a:r>
              <a:rPr lang="en-US" dirty="0" smtClean="0"/>
              <a:t>Divide by Multiples of 10 and 100</a:t>
            </a:r>
            <a:endParaRPr lang="en-US" dirty="0"/>
          </a:p>
        </p:txBody>
      </p:sp>
      <p:sp>
        <p:nvSpPr>
          <p:cNvPr id="3" name="Content Placeholder 2"/>
          <p:cNvSpPr>
            <a:spLocks noGrp="1"/>
          </p:cNvSpPr>
          <p:nvPr>
            <p:ph idx="1"/>
          </p:nvPr>
        </p:nvSpPr>
        <p:spPr>
          <a:xfrm>
            <a:off x="498474" y="2429565"/>
            <a:ext cx="7556313" cy="3696598"/>
          </a:xfrm>
        </p:spPr>
        <p:txBody>
          <a:bodyPr/>
          <a:lstStyle/>
          <a:p>
            <a:endParaRPr lang="en-US" dirty="0"/>
          </a:p>
        </p:txBody>
      </p:sp>
    </p:spTree>
    <p:extLst>
      <p:ext uri="{BB962C8B-B14F-4D97-AF65-F5344CB8AC3E}">
        <p14:creationId xmlns:p14="http://schemas.microsoft.com/office/powerpoint/2010/main" val="13897889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 the Volume</a:t>
            </a:r>
            <a:endParaRPr lang="en-US" dirty="0"/>
          </a:p>
        </p:txBody>
      </p:sp>
      <p:sp>
        <p:nvSpPr>
          <p:cNvPr id="3" name="Content Placeholder 2"/>
          <p:cNvSpPr>
            <a:spLocks noGrp="1"/>
          </p:cNvSpPr>
          <p:nvPr>
            <p:ph idx="1"/>
          </p:nvPr>
        </p:nvSpPr>
        <p:spPr>
          <a:xfrm>
            <a:off x="498474" y="1347305"/>
            <a:ext cx="4658830" cy="552174"/>
          </a:xfrm>
        </p:spPr>
        <p:txBody>
          <a:bodyPr/>
          <a:lstStyle/>
          <a:p>
            <a:r>
              <a:rPr lang="en-US" dirty="0" smtClean="0"/>
              <a:t>Volume = length x width x height</a:t>
            </a:r>
            <a:endParaRPr lang="en-US" dirty="0"/>
          </a:p>
        </p:txBody>
      </p:sp>
      <p:pic>
        <p:nvPicPr>
          <p:cNvPr id="4" name="Picture 3"/>
          <p:cNvPicPr>
            <a:picLocks noChangeAspect="1"/>
          </p:cNvPicPr>
          <p:nvPr/>
        </p:nvPicPr>
        <p:blipFill>
          <a:blip r:embed="rId2"/>
          <a:stretch>
            <a:fillRect/>
          </a:stretch>
        </p:blipFill>
        <p:spPr>
          <a:xfrm>
            <a:off x="778012" y="2194891"/>
            <a:ext cx="3467100" cy="2146300"/>
          </a:xfrm>
          <a:prstGeom prst="rect">
            <a:avLst/>
          </a:prstGeom>
        </p:spPr>
      </p:pic>
      <p:sp>
        <p:nvSpPr>
          <p:cNvPr id="5" name="TextBox 4"/>
          <p:cNvSpPr txBox="1"/>
          <p:nvPr/>
        </p:nvSpPr>
        <p:spPr>
          <a:xfrm>
            <a:off x="5316004" y="2473740"/>
            <a:ext cx="3003826" cy="923330"/>
          </a:xfrm>
          <a:prstGeom prst="rect">
            <a:avLst/>
          </a:prstGeom>
          <a:noFill/>
        </p:spPr>
        <p:txBody>
          <a:bodyPr wrap="square" rtlCol="0">
            <a:spAutoFit/>
          </a:bodyPr>
          <a:lstStyle/>
          <a:p>
            <a:r>
              <a:rPr lang="en-US" dirty="0" smtClean="0"/>
              <a:t>Visualize a line that breaks the figure into two rectangular prisms.</a:t>
            </a:r>
            <a:endParaRPr lang="en-US" dirty="0"/>
          </a:p>
        </p:txBody>
      </p:sp>
      <p:sp>
        <p:nvSpPr>
          <p:cNvPr id="6" name="TextBox 5"/>
          <p:cNvSpPr txBox="1"/>
          <p:nvPr/>
        </p:nvSpPr>
        <p:spPr>
          <a:xfrm>
            <a:off x="5316004" y="3743646"/>
            <a:ext cx="3003826" cy="1200329"/>
          </a:xfrm>
          <a:prstGeom prst="rect">
            <a:avLst/>
          </a:prstGeom>
          <a:noFill/>
        </p:spPr>
        <p:txBody>
          <a:bodyPr wrap="square" rtlCol="0">
            <a:spAutoFit/>
          </a:bodyPr>
          <a:lstStyle/>
          <a:p>
            <a:r>
              <a:rPr lang="en-US" dirty="0" smtClean="0"/>
              <a:t>Find the volume of the composite figure by adding the volumes of each rectangular prism.</a:t>
            </a:r>
            <a:endParaRPr lang="en-US" dirty="0"/>
          </a:p>
        </p:txBody>
      </p:sp>
    </p:spTree>
    <p:extLst>
      <p:ext uri="{BB962C8B-B14F-4D97-AF65-F5344CB8AC3E}">
        <p14:creationId xmlns:p14="http://schemas.microsoft.com/office/powerpoint/2010/main" val="11791635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 the Volume</a:t>
            </a:r>
            <a:endParaRPr lang="en-US" dirty="0"/>
          </a:p>
        </p:txBody>
      </p:sp>
      <p:sp>
        <p:nvSpPr>
          <p:cNvPr id="3" name="Content Placeholder 2"/>
          <p:cNvSpPr>
            <a:spLocks noGrp="1"/>
          </p:cNvSpPr>
          <p:nvPr>
            <p:ph idx="1"/>
          </p:nvPr>
        </p:nvSpPr>
        <p:spPr>
          <a:xfrm>
            <a:off x="498474" y="1347305"/>
            <a:ext cx="4658830" cy="552174"/>
          </a:xfrm>
        </p:spPr>
        <p:txBody>
          <a:bodyPr/>
          <a:lstStyle/>
          <a:p>
            <a:r>
              <a:rPr lang="en-US" dirty="0" smtClean="0"/>
              <a:t>Volume = length x width x height</a:t>
            </a:r>
            <a:endParaRPr lang="en-US" dirty="0"/>
          </a:p>
        </p:txBody>
      </p:sp>
      <p:sp>
        <p:nvSpPr>
          <p:cNvPr id="5" name="TextBox 4"/>
          <p:cNvSpPr txBox="1"/>
          <p:nvPr/>
        </p:nvSpPr>
        <p:spPr>
          <a:xfrm>
            <a:off x="5316004" y="2473740"/>
            <a:ext cx="3003826" cy="923330"/>
          </a:xfrm>
          <a:prstGeom prst="rect">
            <a:avLst/>
          </a:prstGeom>
          <a:noFill/>
        </p:spPr>
        <p:txBody>
          <a:bodyPr wrap="square" rtlCol="0">
            <a:spAutoFit/>
          </a:bodyPr>
          <a:lstStyle/>
          <a:p>
            <a:r>
              <a:rPr lang="en-US" dirty="0" smtClean="0"/>
              <a:t>Visualize a line that breaks the figure into three rectangular prisms.</a:t>
            </a:r>
            <a:endParaRPr lang="en-US" dirty="0"/>
          </a:p>
        </p:txBody>
      </p:sp>
      <p:sp>
        <p:nvSpPr>
          <p:cNvPr id="6" name="TextBox 5"/>
          <p:cNvSpPr txBox="1"/>
          <p:nvPr/>
        </p:nvSpPr>
        <p:spPr>
          <a:xfrm>
            <a:off x="5316004" y="3743646"/>
            <a:ext cx="3003826" cy="1200329"/>
          </a:xfrm>
          <a:prstGeom prst="rect">
            <a:avLst/>
          </a:prstGeom>
          <a:noFill/>
        </p:spPr>
        <p:txBody>
          <a:bodyPr wrap="square" rtlCol="0">
            <a:spAutoFit/>
          </a:bodyPr>
          <a:lstStyle/>
          <a:p>
            <a:r>
              <a:rPr lang="en-US" dirty="0" smtClean="0"/>
              <a:t>Find the volume of the composite figure by adding the volumes of each rectangular prism.</a:t>
            </a:r>
            <a:endParaRPr lang="en-US" dirty="0"/>
          </a:p>
        </p:txBody>
      </p:sp>
      <p:pic>
        <p:nvPicPr>
          <p:cNvPr id="7" name="Picture 6"/>
          <p:cNvPicPr>
            <a:picLocks noChangeAspect="1"/>
          </p:cNvPicPr>
          <p:nvPr/>
        </p:nvPicPr>
        <p:blipFill>
          <a:blip r:embed="rId2"/>
          <a:stretch>
            <a:fillRect/>
          </a:stretch>
        </p:blipFill>
        <p:spPr>
          <a:xfrm>
            <a:off x="1242944" y="2528864"/>
            <a:ext cx="3124200" cy="1930400"/>
          </a:xfrm>
          <a:prstGeom prst="rect">
            <a:avLst/>
          </a:prstGeom>
        </p:spPr>
      </p:pic>
    </p:spTree>
    <p:extLst>
      <p:ext uri="{BB962C8B-B14F-4D97-AF65-F5344CB8AC3E}">
        <p14:creationId xmlns:p14="http://schemas.microsoft.com/office/powerpoint/2010/main" val="348180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a:t>
            </a:r>
            <a:endParaRPr lang="en-US" dirty="0"/>
          </a:p>
        </p:txBody>
      </p:sp>
      <p:sp>
        <p:nvSpPr>
          <p:cNvPr id="3" name="Content Placeholder 2"/>
          <p:cNvSpPr>
            <a:spLocks noGrp="1"/>
          </p:cNvSpPr>
          <p:nvPr>
            <p:ph idx="1"/>
          </p:nvPr>
        </p:nvSpPr>
        <p:spPr>
          <a:xfrm>
            <a:off x="498474" y="1314174"/>
            <a:ext cx="7556313" cy="1402521"/>
          </a:xfrm>
        </p:spPr>
        <p:txBody>
          <a:bodyPr>
            <a:normAutofit/>
          </a:bodyPr>
          <a:lstStyle/>
          <a:p>
            <a:r>
              <a:rPr lang="en-US" dirty="0"/>
              <a:t>Nita buys a rug that is </a:t>
            </a:r>
            <a:r>
              <a:rPr lang="en-US" dirty="0" smtClean="0"/>
              <a:t>10 3/4 </a:t>
            </a:r>
            <a:r>
              <a:rPr lang="en-US" dirty="0"/>
              <a:t>feet </a:t>
            </a:r>
            <a:r>
              <a:rPr lang="en-US" dirty="0" smtClean="0"/>
              <a:t> x  12 1/2 </a:t>
            </a:r>
            <a:r>
              <a:rPr lang="en-US" dirty="0"/>
              <a:t>feet. What is the area of the rug? Show your thinking with an area model and a multiplication sentence. </a:t>
            </a:r>
          </a:p>
        </p:txBody>
      </p:sp>
      <p:pic>
        <p:nvPicPr>
          <p:cNvPr id="5" name="Picture 4"/>
          <p:cNvPicPr>
            <a:picLocks noChangeAspect="1"/>
          </p:cNvPicPr>
          <p:nvPr/>
        </p:nvPicPr>
        <p:blipFill>
          <a:blip r:embed="rId2"/>
          <a:stretch>
            <a:fillRect/>
          </a:stretch>
        </p:blipFill>
        <p:spPr>
          <a:xfrm>
            <a:off x="187739" y="2788084"/>
            <a:ext cx="3964609" cy="3121833"/>
          </a:xfrm>
          <a:prstGeom prst="rect">
            <a:avLst/>
          </a:prstGeom>
        </p:spPr>
      </p:pic>
      <p:pic>
        <p:nvPicPr>
          <p:cNvPr id="7" name="Picture 6"/>
          <p:cNvPicPr>
            <a:picLocks noChangeAspect="1"/>
          </p:cNvPicPr>
          <p:nvPr/>
        </p:nvPicPr>
        <p:blipFill>
          <a:blip r:embed="rId3"/>
          <a:stretch>
            <a:fillRect/>
          </a:stretch>
        </p:blipFill>
        <p:spPr>
          <a:xfrm>
            <a:off x="4369605" y="3346173"/>
            <a:ext cx="4619785" cy="2001907"/>
          </a:xfrm>
          <a:prstGeom prst="rect">
            <a:avLst/>
          </a:prstGeom>
        </p:spPr>
      </p:pic>
    </p:spTree>
    <p:extLst>
      <p:ext uri="{BB962C8B-B14F-4D97-AF65-F5344CB8AC3E}">
        <p14:creationId xmlns:p14="http://schemas.microsoft.com/office/powerpoint/2010/main" val="398771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550" y="515465"/>
            <a:ext cx="3164144" cy="633057"/>
          </a:xfrm>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344397" y="1662730"/>
            <a:ext cx="8513054" cy="4546867"/>
          </a:xfrm>
        </p:spPr>
        <p:txBody>
          <a:bodyPr>
            <a:normAutofit/>
          </a:bodyPr>
          <a:lstStyle/>
          <a:p>
            <a:pPr marL="0" indent="0">
              <a:buNone/>
            </a:pPr>
            <a:r>
              <a:rPr lang="en-US" dirty="0" smtClean="0"/>
              <a:t>Teacher and Students will need:</a:t>
            </a:r>
          </a:p>
          <a:p>
            <a:pPr>
              <a:buFontTx/>
              <a:buChar char="•"/>
            </a:pPr>
            <a:r>
              <a:rPr lang="en-US" dirty="0" smtClean="0"/>
              <a:t>Personal white boards</a:t>
            </a:r>
          </a:p>
          <a:p>
            <a:pPr>
              <a:buFontTx/>
              <a:buChar char="•"/>
            </a:pPr>
            <a:r>
              <a:rPr lang="en-US" dirty="0" smtClean="0"/>
              <a:t>Figure name cards</a:t>
            </a:r>
          </a:p>
          <a:p>
            <a:pPr>
              <a:buFontTx/>
              <a:buChar char="•"/>
            </a:pPr>
            <a:r>
              <a:rPr lang="en-US" dirty="0" smtClean="0"/>
              <a:t>Shapes sheet for sorting</a:t>
            </a:r>
          </a:p>
          <a:p>
            <a:pPr>
              <a:buFontTx/>
              <a:buChar char="•"/>
            </a:pPr>
            <a:r>
              <a:rPr lang="en-US" dirty="0" smtClean="0"/>
              <a:t>Template - quadrilateral hierarchy</a:t>
            </a:r>
          </a:p>
          <a:p>
            <a:pPr>
              <a:buFontTx/>
              <a:buChar char="•"/>
            </a:pPr>
            <a:r>
              <a:rPr lang="en-US" dirty="0" smtClean="0"/>
              <a:t>Ruler</a:t>
            </a:r>
          </a:p>
          <a:p>
            <a:pPr>
              <a:buFontTx/>
              <a:buChar char="•"/>
            </a:pPr>
            <a:r>
              <a:rPr lang="en-US" dirty="0" smtClean="0"/>
              <a:t>Protractor</a:t>
            </a:r>
          </a:p>
          <a:p>
            <a:pPr>
              <a:buFontTx/>
              <a:buChar char="•"/>
            </a:pPr>
            <a:r>
              <a:rPr lang="en-US" dirty="0" smtClean="0"/>
              <a:t>Set square (or right angle template)</a:t>
            </a:r>
          </a:p>
        </p:txBody>
      </p:sp>
      <p:sp>
        <p:nvSpPr>
          <p:cNvPr id="5"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4" name="TextBox 3"/>
          <p:cNvSpPr txBox="1"/>
          <p:nvPr/>
        </p:nvSpPr>
        <p:spPr>
          <a:xfrm>
            <a:off x="6946347" y="2584174"/>
            <a:ext cx="1911103" cy="2031325"/>
          </a:xfrm>
          <a:prstGeom prst="rect">
            <a:avLst/>
          </a:prstGeom>
          <a:noFill/>
        </p:spPr>
        <p:txBody>
          <a:bodyPr wrap="square" rtlCol="0">
            <a:spAutoFit/>
          </a:bodyPr>
          <a:lstStyle/>
          <a:p>
            <a:r>
              <a:rPr lang="en-US" i="1" u="sng" dirty="0" smtClean="0"/>
              <a:t>Teacher note: </a:t>
            </a:r>
            <a:r>
              <a:rPr lang="en-US" dirty="0" smtClean="0"/>
              <a:t>have open the Module 5 Vocabulary </a:t>
            </a:r>
            <a:r>
              <a:rPr lang="en-US" dirty="0" err="1"/>
              <a:t>P</a:t>
            </a:r>
            <a:r>
              <a:rPr lang="en-US" dirty="0" err="1" smtClean="0"/>
              <a:t>owerpoint</a:t>
            </a:r>
            <a:r>
              <a:rPr lang="en-US" dirty="0" smtClean="0"/>
              <a:t> also for review with this lesson!</a:t>
            </a:r>
            <a:endParaRPr lang="en-US" dirty="0"/>
          </a:p>
        </p:txBody>
      </p:sp>
    </p:spTree>
    <p:extLst>
      <p:ext uri="{BB962C8B-B14F-4D97-AF65-F5344CB8AC3E}">
        <p14:creationId xmlns:p14="http://schemas.microsoft.com/office/powerpoint/2010/main" val="29204657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Part 1</a:t>
            </a:r>
            <a:br>
              <a:rPr lang="en-US" dirty="0" smtClean="0"/>
            </a:br>
            <a:r>
              <a:rPr lang="en-US" dirty="0" smtClean="0"/>
              <a:t>True or False</a:t>
            </a:r>
            <a:endParaRPr lang="en-US" sz="2400" dirty="0"/>
          </a:p>
        </p:txBody>
      </p:sp>
      <p:sp>
        <p:nvSpPr>
          <p:cNvPr id="3" name="Content Placeholder 2"/>
          <p:cNvSpPr>
            <a:spLocks noGrp="1"/>
          </p:cNvSpPr>
          <p:nvPr>
            <p:ph idx="1"/>
          </p:nvPr>
        </p:nvSpPr>
        <p:spPr>
          <a:xfrm>
            <a:off x="498474" y="1981200"/>
            <a:ext cx="7556313" cy="2480365"/>
          </a:xfrm>
        </p:spPr>
        <p:txBody>
          <a:bodyPr>
            <a:normAutofit/>
          </a:bodyPr>
          <a:lstStyle/>
          <a:p>
            <a:r>
              <a:rPr lang="en-US" sz="3600" dirty="0"/>
              <a:t> </a:t>
            </a:r>
            <a:r>
              <a:rPr lang="en-US" sz="3600" i="1" u="sng" dirty="0" smtClean="0">
                <a:solidFill>
                  <a:srgbClr val="3366FF"/>
                </a:solidFill>
              </a:rPr>
              <a:t>Trapezoids are always quadrilaterals. </a:t>
            </a:r>
            <a:r>
              <a:rPr lang="en-US" sz="3600" dirty="0" smtClean="0"/>
              <a:t>Turn and talk- justify your answer using properties of the shape.</a:t>
            </a:r>
          </a:p>
          <a:p>
            <a:endParaRPr lang="en-US" dirty="0" smtClean="0"/>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5" name="Explosion 2 4"/>
          <p:cNvSpPr/>
          <p:nvPr/>
        </p:nvSpPr>
        <p:spPr>
          <a:xfrm>
            <a:off x="2705652" y="4461565"/>
            <a:ext cx="3832087" cy="2020956"/>
          </a:xfrm>
          <a:prstGeom prst="irregularSeal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solidFill>
                  <a:srgbClr val="0000FF"/>
                </a:solidFill>
              </a:rPr>
              <a:t>TRUE</a:t>
            </a:r>
            <a:endParaRPr lang="en-US" sz="4000" dirty="0">
              <a:solidFill>
                <a:srgbClr val="0000FF"/>
              </a:solidFill>
            </a:endParaRPr>
          </a:p>
        </p:txBody>
      </p:sp>
    </p:spTree>
    <p:extLst>
      <p:ext uri="{BB962C8B-B14F-4D97-AF65-F5344CB8AC3E}">
        <p14:creationId xmlns:p14="http://schemas.microsoft.com/office/powerpoint/2010/main" val="1877120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Part 1</a:t>
            </a:r>
            <a:br>
              <a:rPr lang="en-US" dirty="0" smtClean="0"/>
            </a:br>
            <a:r>
              <a:rPr lang="en-US" dirty="0" smtClean="0"/>
              <a:t>True or False</a:t>
            </a:r>
            <a:endParaRPr lang="en-US" sz="2400" dirty="0"/>
          </a:p>
        </p:txBody>
      </p:sp>
      <p:sp>
        <p:nvSpPr>
          <p:cNvPr id="3" name="Content Placeholder 2"/>
          <p:cNvSpPr>
            <a:spLocks noGrp="1"/>
          </p:cNvSpPr>
          <p:nvPr>
            <p:ph idx="1"/>
          </p:nvPr>
        </p:nvSpPr>
        <p:spPr>
          <a:xfrm>
            <a:off x="498474" y="1981200"/>
            <a:ext cx="7556313" cy="2480365"/>
          </a:xfrm>
        </p:spPr>
        <p:txBody>
          <a:bodyPr>
            <a:normAutofit/>
          </a:bodyPr>
          <a:lstStyle/>
          <a:p>
            <a:r>
              <a:rPr lang="en-US" sz="3600" dirty="0"/>
              <a:t> </a:t>
            </a:r>
            <a:r>
              <a:rPr lang="en-US" sz="3600" i="1" u="sng" dirty="0" smtClean="0">
                <a:solidFill>
                  <a:srgbClr val="3366FF"/>
                </a:solidFill>
              </a:rPr>
              <a:t>Quadrilaterals are always trapezoids. </a:t>
            </a:r>
            <a:r>
              <a:rPr lang="en-US" sz="3600" dirty="0" smtClean="0"/>
              <a:t>Turn and talk- justify your answer using properties of the shape.</a:t>
            </a:r>
          </a:p>
          <a:p>
            <a:endParaRPr lang="en-US" dirty="0" smtClean="0"/>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5" name="Explosion 2 4"/>
          <p:cNvSpPr/>
          <p:nvPr/>
        </p:nvSpPr>
        <p:spPr>
          <a:xfrm>
            <a:off x="2705652" y="4461565"/>
            <a:ext cx="3832087" cy="2020956"/>
          </a:xfrm>
          <a:prstGeom prst="irregularSeal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solidFill>
                  <a:srgbClr val="0000FF"/>
                </a:solidFill>
              </a:rPr>
              <a:t>FALSE</a:t>
            </a:r>
            <a:endParaRPr lang="en-US" sz="4000" dirty="0">
              <a:solidFill>
                <a:srgbClr val="0000FF"/>
              </a:solidFill>
            </a:endParaRPr>
          </a:p>
        </p:txBody>
      </p:sp>
    </p:spTree>
    <p:extLst>
      <p:ext uri="{BB962C8B-B14F-4D97-AF65-F5344CB8AC3E}">
        <p14:creationId xmlns:p14="http://schemas.microsoft.com/office/powerpoint/2010/main" val="31714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Cards</a:t>
            </a:r>
            <a:endParaRPr lang="en-US" dirty="0"/>
          </a:p>
        </p:txBody>
      </p:sp>
      <p:sp>
        <p:nvSpPr>
          <p:cNvPr id="3" name="Content Placeholder 2"/>
          <p:cNvSpPr>
            <a:spLocks noGrp="1"/>
          </p:cNvSpPr>
          <p:nvPr>
            <p:ph idx="1"/>
          </p:nvPr>
        </p:nvSpPr>
        <p:spPr>
          <a:xfrm>
            <a:off x="498474" y="1214783"/>
            <a:ext cx="7556313" cy="1689651"/>
          </a:xfrm>
        </p:spPr>
        <p:txBody>
          <a:bodyPr/>
          <a:lstStyle/>
          <a:p>
            <a:r>
              <a:rPr lang="en-US" dirty="0" smtClean="0"/>
              <a:t>Cut apart your vocabulary cards</a:t>
            </a:r>
          </a:p>
          <a:p>
            <a:r>
              <a:rPr lang="en-US" dirty="0" smtClean="0"/>
              <a:t>As I show the definition on the board, you write down the shape’s properties on the back of your card. </a:t>
            </a:r>
            <a:endParaRPr lang="en-US" dirty="0"/>
          </a:p>
        </p:txBody>
      </p:sp>
      <p:sp>
        <p:nvSpPr>
          <p:cNvPr id="4" name="TextBox 3"/>
          <p:cNvSpPr txBox="1"/>
          <p:nvPr/>
        </p:nvSpPr>
        <p:spPr>
          <a:xfrm>
            <a:off x="1258956" y="2639391"/>
            <a:ext cx="6217478" cy="2062103"/>
          </a:xfrm>
          <a:prstGeom prst="rect">
            <a:avLst/>
          </a:prstGeom>
          <a:noFill/>
        </p:spPr>
        <p:txBody>
          <a:bodyPr wrap="square" rtlCol="0">
            <a:spAutoFit/>
          </a:bodyPr>
          <a:lstStyle/>
          <a:p>
            <a:r>
              <a:rPr lang="en-US" sz="3200" dirty="0" smtClean="0"/>
              <a:t>Write this sentence BIG on your white board…</a:t>
            </a:r>
          </a:p>
          <a:p>
            <a:endParaRPr lang="en-US" sz="3200" dirty="0"/>
          </a:p>
          <a:p>
            <a:r>
              <a:rPr lang="en-US" sz="3200" dirty="0" smtClean="0"/>
              <a:t>________ are always ________</a:t>
            </a:r>
            <a:endParaRPr lang="en-US" sz="3200" dirty="0"/>
          </a:p>
        </p:txBody>
      </p:sp>
      <p:sp>
        <p:nvSpPr>
          <p:cNvPr id="5" name="Content Placeholder 2"/>
          <p:cNvSpPr txBox="1">
            <a:spLocks/>
          </p:cNvSpPr>
          <p:nvPr/>
        </p:nvSpPr>
        <p:spPr>
          <a:xfrm>
            <a:off x="827570" y="4812749"/>
            <a:ext cx="7556313" cy="168965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a:lstStyle>
          <a:p>
            <a:r>
              <a:rPr lang="en-US" dirty="0" smtClean="0"/>
              <a:t>Turn your cards face down on your desk. Choose two cards and place them on the blank lines in your sentence. Work together to decide whether that statement is true or false. Use their properties to justify your answer.</a:t>
            </a:r>
          </a:p>
          <a:p>
            <a:r>
              <a:rPr lang="en-US" dirty="0" smtClean="0"/>
              <a:t>Then, switch the cards in the frame and repeat the sequence.</a:t>
            </a:r>
          </a:p>
          <a:p>
            <a:r>
              <a:rPr lang="en-US" dirty="0" smtClean="0"/>
              <a:t>Put the cards back on the table facedown. </a:t>
            </a:r>
            <a:endParaRPr lang="en-US" dirty="0"/>
          </a:p>
        </p:txBody>
      </p:sp>
    </p:spTree>
    <p:extLst>
      <p:ext uri="{BB962C8B-B14F-4D97-AF65-F5344CB8AC3E}">
        <p14:creationId xmlns:p14="http://schemas.microsoft.com/office/powerpoint/2010/main" val="2179662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556</TotalTime>
  <Words>622</Words>
  <Application>Microsoft Office PowerPoint</Application>
  <PresentationFormat>On-screen Show (4:3)</PresentationFormat>
  <Paragraphs>89</Paragraphs>
  <Slides>15</Slides>
  <Notes>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Advantage</vt:lpstr>
      <vt:lpstr>Objective:  Lessons 20: Classify two-dimensional figures in a hierarchy based on properties.</vt:lpstr>
      <vt:lpstr>Divide by Multiples of 10 and 100</vt:lpstr>
      <vt:lpstr>Find the Volume</vt:lpstr>
      <vt:lpstr>Find the Volume</vt:lpstr>
      <vt:lpstr>Application Problem</vt:lpstr>
      <vt:lpstr>Teacher notes</vt:lpstr>
      <vt:lpstr>Part 1 True or False</vt:lpstr>
      <vt:lpstr>Part 1 True or False</vt:lpstr>
      <vt:lpstr>Vocabulary Cards</vt:lpstr>
      <vt:lpstr>Part 2</vt:lpstr>
      <vt:lpstr>Part 2 Shape sheet and hierarchy diagram</vt:lpstr>
      <vt:lpstr>Problem Set</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  Lessons 20: Classify two-dimensional figures in a hierarchy based on properties.</dc:title>
  <dc:creator>Keely Clauson</dc:creator>
  <cp:lastModifiedBy>Keely Clauson</cp:lastModifiedBy>
  <cp:revision>8</cp:revision>
  <dcterms:created xsi:type="dcterms:W3CDTF">2015-05-20T09:48:40Z</dcterms:created>
  <dcterms:modified xsi:type="dcterms:W3CDTF">2015-05-20T20:55:00Z</dcterms:modified>
</cp:coreProperties>
</file>